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  <p:sldId id="271" r:id="rId15"/>
    <p:sldId id="279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34"/>
    <p:restoredTop sz="94593"/>
  </p:normalViewPr>
  <p:slideViewPr>
    <p:cSldViewPr snapToGrid="0" snapToObjects="1">
      <p:cViewPr varScale="1">
        <p:scale>
          <a:sx n="85" d="100"/>
          <a:sy n="85" d="100"/>
        </p:scale>
        <p:origin x="192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05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51CC27-9764-022B-0FC1-63CA2AD23C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00F42F-E444-8F44-4339-2B59ADF6A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93B35-918A-944B-8ED7-017A6037EB75}" type="datetimeFigureOut">
              <a:rPr lang="en-US" smtClean="0"/>
              <a:t>6/17/26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9C1479-D8C8-A360-6B95-A592AD3696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BFB18-198B-55F2-3009-12DE84A354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D7950-BA1A-024B-B078-DA021F3F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71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06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5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46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image" Target="../media/image46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6.png"/><Relationship Id="rId10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40.png"/><Relationship Id="rId5" Type="http://schemas.openxmlformats.org/officeDocument/2006/relationships/image" Target="../media/image6.png"/><Relationship Id="rId10" Type="http://schemas.openxmlformats.org/officeDocument/2006/relationships/image" Target="../media/image39.png"/><Relationship Id="rId4" Type="http://schemas.openxmlformats.org/officeDocument/2006/relationships/image" Target="../media/image5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879931"/>
            <a:ext cx="11049000" cy="5715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451" y="3280410"/>
            <a:ext cx="8483632" cy="973395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3184207" y="3036406"/>
            <a:ext cx="5823585" cy="1402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M&amp;A DAY 1 </a:t>
            </a:r>
            <a:br>
              <a:rPr lang="en-US" sz="4000" b="1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4000" b="1" dirty="0">
                <a:solidFill>
                  <a:srgbClr val="00B0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READINESS REVIEW </a:t>
            </a:r>
            <a:br>
              <a:rPr lang="en-US" sz="4000" b="1" dirty="0">
                <a:solidFill>
                  <a:srgbClr val="00B0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4000" b="1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ACROSS ORGANZATION</a:t>
            </a:r>
            <a:endParaRPr lang="en-US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E31E90E9-869A-A30A-57E0-4623F9091A91}"/>
              </a:ext>
            </a:extLst>
          </p:cNvPr>
          <p:cNvSpPr/>
          <p:nvPr/>
        </p:nvSpPr>
        <p:spPr>
          <a:xfrm>
            <a:off x="0" y="206466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2732"/>
            <a:ext cx="12192000" cy="622626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5478"/>
            <a:ext cx="12192000" cy="603576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106680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600200"/>
            <a:ext cx="7620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57400"/>
            <a:ext cx="106680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057400"/>
            <a:ext cx="7620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514600"/>
            <a:ext cx="106680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514600"/>
            <a:ext cx="7620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971800"/>
            <a:ext cx="106680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971800"/>
            <a:ext cx="7620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429000"/>
            <a:ext cx="106680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3429000"/>
            <a:ext cx="7620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6200"/>
            <a:ext cx="106680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9000" y="3886200"/>
            <a:ext cx="762000" cy="457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343400"/>
            <a:ext cx="106680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343400"/>
            <a:ext cx="762000" cy="457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800600"/>
            <a:ext cx="106680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800600"/>
            <a:ext cx="76200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257800"/>
            <a:ext cx="10668000" cy="457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257800"/>
            <a:ext cx="762000" cy="4572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81000" y="190500"/>
            <a:ext cx="14744700" cy="838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Mandatories – East Operations (1/2)</a:t>
            </a:r>
            <a:endParaRPr lang="en-US" sz="2400" dirty="0"/>
          </a:p>
        </p:txBody>
      </p:sp>
      <p:sp>
        <p:nvSpPr>
          <p:cNvPr id="24" name="Text 1"/>
          <p:cNvSpPr/>
          <p:nvPr/>
        </p:nvSpPr>
        <p:spPr>
          <a:xfrm>
            <a:off x="523875" y="1600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</a:t>
            </a:r>
            <a:endParaRPr lang="en-US" sz="1200" dirty="0"/>
          </a:p>
        </p:txBody>
      </p:sp>
      <p:sp>
        <p:nvSpPr>
          <p:cNvPr id="25" name="Text 2"/>
          <p:cNvSpPr/>
          <p:nvPr/>
        </p:nvSpPr>
        <p:spPr>
          <a:xfrm>
            <a:off x="10944225" y="1600200"/>
            <a:ext cx="68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200" dirty="0"/>
          </a:p>
        </p:txBody>
      </p:sp>
      <p:sp>
        <p:nvSpPr>
          <p:cNvPr id="26" name="Text 3"/>
          <p:cNvSpPr/>
          <p:nvPr/>
        </p:nvSpPr>
        <p:spPr>
          <a:xfrm>
            <a:off x="523875" y="2057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Complete framework and key personnel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11291888" y="21812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523875" y="2514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Create job descriptions and grades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11291888" y="26384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523875" y="29718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Customer/Vendor: Communicate process post-merger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11291888" y="30956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523875" y="34290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Customer/Vendor: Interim contracting process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11291888" y="35528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523875" y="3886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Safety: Review and confirm regional best practices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11291888" y="40100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523875" y="4343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Safety: Communicate incident contact information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11291888" y="44672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15"/>
          <p:cNvSpPr/>
          <p:nvPr/>
        </p:nvSpPr>
        <p:spPr>
          <a:xfrm>
            <a:off x="523875" y="4800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Policies: Communicate DOA to Region Managers</a:t>
            </a:r>
            <a:endParaRPr lang="en-US" sz="1200" dirty="0"/>
          </a:p>
        </p:txBody>
      </p:sp>
      <p:sp>
        <p:nvSpPr>
          <p:cNvPr id="39" name="Text 16"/>
          <p:cNvSpPr/>
          <p:nvPr/>
        </p:nvSpPr>
        <p:spPr>
          <a:xfrm>
            <a:off x="11291888" y="49244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Text 17"/>
          <p:cNvSpPr/>
          <p:nvPr/>
        </p:nvSpPr>
        <p:spPr>
          <a:xfrm>
            <a:off x="523875" y="52578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Policies: Distribute Key Contacts for each office</a:t>
            </a:r>
            <a:endParaRPr lang="en-US" sz="1200" dirty="0"/>
          </a:p>
        </p:txBody>
      </p:sp>
      <p:sp>
        <p:nvSpPr>
          <p:cNvPr id="41" name="Text 18"/>
          <p:cNvSpPr/>
          <p:nvPr/>
        </p:nvSpPr>
        <p:spPr>
          <a:xfrm>
            <a:off x="11291888" y="53816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42" name="Text 19"/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cs typeface="Arial" pitchFamily="34" charset="-120"/>
              </a:rPr>
              <a:t>9</a:t>
            </a:r>
            <a:endParaRPr lang="en-US" sz="1050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DCEE5AF-5BAE-F705-C81F-40C6ABE121B9}"/>
              </a:ext>
            </a:extLst>
          </p:cNvPr>
          <p:cNvCxnSpPr>
            <a:cxnSpLocks/>
          </p:cNvCxnSpPr>
          <p:nvPr/>
        </p:nvCxnSpPr>
        <p:spPr>
          <a:xfrm>
            <a:off x="71436" y="6872288"/>
            <a:ext cx="12013358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Holder 5">
            <a:extLst>
              <a:ext uri="{FF2B5EF4-FFF2-40B4-BE49-F238E27FC236}">
                <a16:creationId xmlns:a16="http://schemas.microsoft.com/office/drawing/2014/main" id="{213AC07C-4276-181B-16AA-24865737A636}"/>
              </a:ext>
            </a:extLst>
          </p:cNvPr>
          <p:cNvSpPr txBox="1">
            <a:spLocks/>
          </p:cNvSpPr>
          <p:nvPr/>
        </p:nvSpPr>
        <p:spPr>
          <a:xfrm>
            <a:off x="234222" y="6700837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B1B292B-4CD2-816B-CDAB-051C0CA8AE79}"/>
              </a:ext>
            </a:extLst>
          </p:cNvPr>
          <p:cNvSpPr/>
          <p:nvPr/>
        </p:nvSpPr>
        <p:spPr>
          <a:xfrm>
            <a:off x="0" y="200025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1513BAF-AC16-52EE-C425-7B414465ADEE}"/>
              </a:ext>
            </a:extLst>
          </p:cNvPr>
          <p:cNvSpPr/>
          <p:nvPr/>
        </p:nvSpPr>
        <p:spPr>
          <a:xfrm flipV="1">
            <a:off x="0" y="1012733"/>
            <a:ext cx="12192000" cy="4571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2732"/>
            <a:ext cx="12192000" cy="622626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8700"/>
            <a:ext cx="12192000" cy="60164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106680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600200"/>
            <a:ext cx="7620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57400"/>
            <a:ext cx="106680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057400"/>
            <a:ext cx="762000" cy="457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514600"/>
            <a:ext cx="106680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514600"/>
            <a:ext cx="7620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971800"/>
            <a:ext cx="106680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971800"/>
            <a:ext cx="7620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429000"/>
            <a:ext cx="106680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3429000"/>
            <a:ext cx="7620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6200"/>
            <a:ext cx="106680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9000" y="3886200"/>
            <a:ext cx="762000" cy="457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343400"/>
            <a:ext cx="106680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343400"/>
            <a:ext cx="762000" cy="457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800600"/>
            <a:ext cx="106680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800600"/>
            <a:ext cx="762000" cy="4572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381000" y="190500"/>
            <a:ext cx="14744700" cy="838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Mandatories – East Operations (2/2)</a:t>
            </a:r>
            <a:endParaRPr lang="en-US" sz="2400" dirty="0"/>
          </a:p>
        </p:txBody>
      </p:sp>
      <p:sp>
        <p:nvSpPr>
          <p:cNvPr id="22" name="Text 1"/>
          <p:cNvSpPr/>
          <p:nvPr/>
        </p:nvSpPr>
        <p:spPr>
          <a:xfrm>
            <a:off x="523875" y="1600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0944225" y="1600200"/>
            <a:ext cx="68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200" dirty="0"/>
          </a:p>
        </p:txBody>
      </p:sp>
      <p:sp>
        <p:nvSpPr>
          <p:cNvPr id="24" name="Text 3"/>
          <p:cNvSpPr/>
          <p:nvPr/>
        </p:nvSpPr>
        <p:spPr>
          <a:xfrm>
            <a:off x="523875" y="2057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Overhead Cost Synergies: List headcount adjustments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11291888" y="21812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523875" y="2514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Overhead Cost Synergies: Identify headcount costs &amp; G&amp;A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11291888" y="26384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523875" y="29718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Operations: Obtain REIT process guidelines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11291888" y="30956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523875" y="34290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On-Boarding: Communicate messaging and background packets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11291888" y="35528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523875" y="3886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On-Boarding: Determine sequence of management meetings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11291888" y="40100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523875" y="4343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On-Boarding: Finalize schedule and venues for Day 1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11291888" y="44672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523875" y="4800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On-Boarding: Distribute Contact matrix and ERP</a:t>
            </a:r>
            <a:endParaRPr lang="en-US" sz="1200" dirty="0"/>
          </a:p>
        </p:txBody>
      </p:sp>
      <p:sp>
        <p:nvSpPr>
          <p:cNvPr id="37" name="Text 16"/>
          <p:cNvSpPr/>
          <p:nvPr/>
        </p:nvSpPr>
        <p:spPr>
          <a:xfrm>
            <a:off x="11291888" y="49244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17"/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50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92C2421-D1C6-9CD0-4D8D-EC159AA024C4}"/>
              </a:ext>
            </a:extLst>
          </p:cNvPr>
          <p:cNvCxnSpPr>
            <a:cxnSpLocks/>
          </p:cNvCxnSpPr>
          <p:nvPr/>
        </p:nvCxnSpPr>
        <p:spPr>
          <a:xfrm>
            <a:off x="71436" y="6872288"/>
            <a:ext cx="12013358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Holder 5">
            <a:extLst>
              <a:ext uri="{FF2B5EF4-FFF2-40B4-BE49-F238E27FC236}">
                <a16:creationId xmlns:a16="http://schemas.microsoft.com/office/drawing/2014/main" id="{AC74B162-6363-2AB1-DF4A-74DD1B97DE93}"/>
              </a:ext>
            </a:extLst>
          </p:cNvPr>
          <p:cNvSpPr txBox="1">
            <a:spLocks/>
          </p:cNvSpPr>
          <p:nvPr/>
        </p:nvSpPr>
        <p:spPr>
          <a:xfrm>
            <a:off x="234222" y="6657975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AE8CD149-190C-9A3A-599C-07841867CCE2}"/>
              </a:ext>
            </a:extLst>
          </p:cNvPr>
          <p:cNvSpPr/>
          <p:nvPr/>
        </p:nvSpPr>
        <p:spPr>
          <a:xfrm>
            <a:off x="-4018" y="214449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A630C6-9E07-1740-38C7-B762C7C5E855}"/>
              </a:ext>
            </a:extLst>
          </p:cNvPr>
          <p:cNvSpPr/>
          <p:nvPr/>
        </p:nvSpPr>
        <p:spPr>
          <a:xfrm>
            <a:off x="0" y="206466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66E836E-50C6-4DF7-7CF9-FA72519968D7}"/>
              </a:ext>
            </a:extLst>
          </p:cNvPr>
          <p:cNvSpPr/>
          <p:nvPr/>
        </p:nvSpPr>
        <p:spPr>
          <a:xfrm flipV="1">
            <a:off x="0" y="1012733"/>
            <a:ext cx="12192000" cy="4571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8698"/>
            <a:ext cx="12192000" cy="621030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12732"/>
            <a:ext cx="12192000" cy="602077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10668000" cy="457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600200"/>
            <a:ext cx="76200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057400"/>
            <a:ext cx="106680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057400"/>
            <a:ext cx="762000" cy="4572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514600"/>
            <a:ext cx="10668000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514600"/>
            <a:ext cx="7620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971800"/>
            <a:ext cx="10668000" cy="4572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971800"/>
            <a:ext cx="762000" cy="457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429000"/>
            <a:ext cx="1066800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3429000"/>
            <a:ext cx="762000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6200"/>
            <a:ext cx="1066800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9000" y="3886200"/>
            <a:ext cx="762000" cy="457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343400"/>
            <a:ext cx="10668000" cy="457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9000" y="4343400"/>
            <a:ext cx="762000" cy="457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800600"/>
            <a:ext cx="10668000" cy="457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800600"/>
            <a:ext cx="76200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257800"/>
            <a:ext cx="10668000" cy="4572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257800"/>
            <a:ext cx="762000" cy="457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715000"/>
            <a:ext cx="10668000" cy="457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715000"/>
            <a:ext cx="762000" cy="457200"/>
          </a:xfrm>
          <a:prstGeom prst="rect">
            <a:avLst/>
          </a:prstGeom>
        </p:spPr>
      </p:pic>
      <p:sp>
        <p:nvSpPr>
          <p:cNvPr id="26" name="Text 1"/>
          <p:cNvSpPr/>
          <p:nvPr/>
        </p:nvSpPr>
        <p:spPr>
          <a:xfrm>
            <a:off x="523875" y="1600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10944225" y="1600200"/>
            <a:ext cx="68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200" dirty="0"/>
          </a:p>
        </p:txBody>
      </p:sp>
      <p:sp>
        <p:nvSpPr>
          <p:cNvPr id="28" name="Text 3"/>
          <p:cNvSpPr/>
          <p:nvPr/>
        </p:nvSpPr>
        <p:spPr>
          <a:xfrm>
            <a:off x="523875" y="2057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Finalize proposed org structure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11298734" y="21812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523875" y="2514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Staff Region Mgr. role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11298734" y="26384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32" name="Text 7"/>
          <p:cNvSpPr/>
          <p:nvPr/>
        </p:nvSpPr>
        <p:spPr>
          <a:xfrm>
            <a:off x="523875" y="29718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Finalize management staff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11298734" y="30956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523875" y="34290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 Structure: Finalize HR transition plan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11298734" y="35528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36" name="Text 11"/>
          <p:cNvSpPr/>
          <p:nvPr/>
        </p:nvSpPr>
        <p:spPr>
          <a:xfrm>
            <a:off x="523875" y="38862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Co. MFG Processes: Safety, Signage, Contracts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11291888" y="40100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523875" y="43434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&amp; Marketing Integration: Customer communication plan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11291888" y="4467225"/>
            <a:ext cx="1238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523875" y="48006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 On-Boarding: Meeting sequence and schedules</a:t>
            </a:r>
            <a:endParaRPr lang="en-US" sz="1200" dirty="0"/>
          </a:p>
        </p:txBody>
      </p:sp>
      <p:sp>
        <p:nvSpPr>
          <p:cNvPr id="41" name="Text 16"/>
          <p:cNvSpPr/>
          <p:nvPr/>
        </p:nvSpPr>
        <p:spPr>
          <a:xfrm>
            <a:off x="11298734" y="49244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42" name="Text 17"/>
          <p:cNvSpPr/>
          <p:nvPr/>
        </p:nvSpPr>
        <p:spPr>
          <a:xfrm>
            <a:off x="523875" y="5257800"/>
            <a:ext cx="1050090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 On-Boarding: Content and vehicles of communication</a:t>
            </a:r>
            <a:endParaRPr lang="en-US" sz="1200" dirty="0"/>
          </a:p>
        </p:txBody>
      </p:sp>
      <p:sp>
        <p:nvSpPr>
          <p:cNvPr id="43" name="Text 18"/>
          <p:cNvSpPr/>
          <p:nvPr/>
        </p:nvSpPr>
        <p:spPr>
          <a:xfrm>
            <a:off x="11298734" y="53816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44" name="Text 19"/>
          <p:cNvSpPr/>
          <p:nvPr/>
        </p:nvSpPr>
        <p:spPr>
          <a:xfrm>
            <a:off x="523875" y="5715000"/>
            <a:ext cx="10382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Employee On-Boarding: HR processes, policies, onsite roles</a:t>
            </a:r>
            <a:endParaRPr lang="en-US" sz="1200" dirty="0"/>
          </a:p>
        </p:txBody>
      </p:sp>
      <p:sp>
        <p:nvSpPr>
          <p:cNvPr id="45" name="Text 20"/>
          <p:cNvSpPr/>
          <p:nvPr/>
        </p:nvSpPr>
        <p:spPr>
          <a:xfrm>
            <a:off x="11298734" y="5838825"/>
            <a:ext cx="11013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46" name="Text 21"/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50" dirty="0"/>
          </a:p>
        </p:txBody>
      </p:sp>
      <p:sp>
        <p:nvSpPr>
          <p:cNvPr id="47" name="Text 8">
            <a:extLst>
              <a:ext uri="{FF2B5EF4-FFF2-40B4-BE49-F238E27FC236}">
                <a16:creationId xmlns:a16="http://schemas.microsoft.com/office/drawing/2014/main" id="{714BC000-746B-3E5D-770B-D8A7F7996158}"/>
              </a:ext>
            </a:extLst>
          </p:cNvPr>
          <p:cNvSpPr/>
          <p:nvPr/>
        </p:nvSpPr>
        <p:spPr>
          <a:xfrm>
            <a:off x="9797588" y="1162050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 = To be executed Day 1 </a:t>
            </a:r>
            <a:endParaRPr lang="en-US" sz="1500" dirty="0"/>
          </a:p>
        </p:txBody>
      </p:sp>
      <p:sp>
        <p:nvSpPr>
          <p:cNvPr id="25" name="Text 0"/>
          <p:cNvSpPr/>
          <p:nvPr/>
        </p:nvSpPr>
        <p:spPr>
          <a:xfrm>
            <a:off x="381000" y="190500"/>
            <a:ext cx="12230100" cy="838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Mandatories – West Operations</a:t>
            </a:r>
            <a:endParaRPr lang="en-US" sz="2400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CC8AD3F-DB28-7511-280D-3A0E5C55C0D4}"/>
              </a:ext>
            </a:extLst>
          </p:cNvPr>
          <p:cNvCxnSpPr>
            <a:cxnSpLocks/>
          </p:cNvCxnSpPr>
          <p:nvPr/>
        </p:nvCxnSpPr>
        <p:spPr>
          <a:xfrm>
            <a:off x="71436" y="6872288"/>
            <a:ext cx="12013358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Holder 5">
            <a:extLst>
              <a:ext uri="{FF2B5EF4-FFF2-40B4-BE49-F238E27FC236}">
                <a16:creationId xmlns:a16="http://schemas.microsoft.com/office/drawing/2014/main" id="{063179ED-8D00-F3CD-2612-C01413946F8F}"/>
              </a:ext>
            </a:extLst>
          </p:cNvPr>
          <p:cNvSpPr txBox="1">
            <a:spLocks/>
          </p:cNvSpPr>
          <p:nvPr/>
        </p:nvSpPr>
        <p:spPr>
          <a:xfrm>
            <a:off x="234222" y="6643687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EE0C339-6C95-F498-5F74-F259CB671C93}"/>
              </a:ext>
            </a:extLst>
          </p:cNvPr>
          <p:cNvSpPr/>
          <p:nvPr/>
        </p:nvSpPr>
        <p:spPr>
          <a:xfrm>
            <a:off x="0" y="206466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2733"/>
            <a:ext cx="12192000" cy="584526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4666"/>
            <a:ext cx="12192000" cy="599907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00200"/>
            <a:ext cx="10668000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600200"/>
            <a:ext cx="762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981200"/>
            <a:ext cx="10668000" cy="3810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1981200"/>
            <a:ext cx="762000" cy="381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362200"/>
            <a:ext cx="10668000" cy="381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362200"/>
            <a:ext cx="762000" cy="381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743200"/>
            <a:ext cx="10668000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2743200"/>
            <a:ext cx="762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124200"/>
            <a:ext cx="106680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3124200"/>
            <a:ext cx="762000" cy="3810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505200"/>
            <a:ext cx="10668000" cy="381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9000" y="3505200"/>
            <a:ext cx="762000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886200"/>
            <a:ext cx="10668000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9000" y="3886200"/>
            <a:ext cx="762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267200"/>
            <a:ext cx="10668000" cy="381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267200"/>
            <a:ext cx="762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648200"/>
            <a:ext cx="10668000" cy="3810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4648200"/>
            <a:ext cx="762000" cy="3810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029200"/>
            <a:ext cx="10668000" cy="381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029200"/>
            <a:ext cx="762000" cy="3810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410200"/>
            <a:ext cx="10668000" cy="3810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410200"/>
            <a:ext cx="762000" cy="3810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791200"/>
            <a:ext cx="10668000" cy="3810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5791200"/>
            <a:ext cx="762000" cy="3810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6172200"/>
            <a:ext cx="10668000" cy="3810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9000" y="6172200"/>
            <a:ext cx="762000" cy="3810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6553200"/>
            <a:ext cx="10668000" cy="3810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9000" y="6553200"/>
            <a:ext cx="762000" cy="381000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381000" y="190500"/>
            <a:ext cx="13258800" cy="838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Mandatories – Corporate Services (1/2)</a:t>
            </a:r>
            <a:endParaRPr lang="en-US" sz="2400" dirty="0"/>
          </a:p>
        </p:txBody>
      </p:sp>
      <p:sp>
        <p:nvSpPr>
          <p:cNvPr id="34" name="Text 1"/>
          <p:cNvSpPr/>
          <p:nvPr/>
        </p:nvSpPr>
        <p:spPr>
          <a:xfrm>
            <a:off x="523875" y="1600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</a:t>
            </a:r>
            <a:endParaRPr lang="en-US" sz="1200" dirty="0"/>
          </a:p>
        </p:txBody>
      </p:sp>
      <p:sp>
        <p:nvSpPr>
          <p:cNvPr id="35" name="Text 2"/>
          <p:cNvSpPr/>
          <p:nvPr/>
        </p:nvSpPr>
        <p:spPr>
          <a:xfrm>
            <a:off x="11089910" y="1600200"/>
            <a:ext cx="5143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200" dirty="0"/>
          </a:p>
        </p:txBody>
      </p:sp>
      <p:sp>
        <p:nvSpPr>
          <p:cNvPr id="36" name="Text 3"/>
          <p:cNvSpPr/>
          <p:nvPr/>
        </p:nvSpPr>
        <p:spPr>
          <a:xfrm>
            <a:off x="523875" y="1981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integration Plan and limit monitoring</a:t>
            </a:r>
            <a:endParaRPr lang="en-US" sz="1200" dirty="0"/>
          </a:p>
        </p:txBody>
      </p:sp>
      <p:sp>
        <p:nvSpPr>
          <p:cNvPr id="37" name="Text 4"/>
          <p:cNvSpPr/>
          <p:nvPr/>
        </p:nvSpPr>
        <p:spPr>
          <a:xfrm>
            <a:off x="11306175" y="2085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38" name="Text 5"/>
          <p:cNvSpPr/>
          <p:nvPr/>
        </p:nvSpPr>
        <p:spPr>
          <a:xfrm>
            <a:off x="523875" y="2362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Outreach Plan for Key External Stakeholders</a:t>
            </a:r>
            <a:endParaRPr lang="en-US" sz="1200" dirty="0"/>
          </a:p>
        </p:txBody>
      </p:sp>
      <p:sp>
        <p:nvSpPr>
          <p:cNvPr id="39" name="Text 6"/>
          <p:cNvSpPr/>
          <p:nvPr/>
        </p:nvSpPr>
        <p:spPr>
          <a:xfrm>
            <a:off x="11306175" y="2466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40" name="Text 7"/>
          <p:cNvSpPr/>
          <p:nvPr/>
        </p:nvSpPr>
        <p:spPr>
          <a:xfrm>
            <a:off x="523875" y="2743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relations plan</a:t>
            </a:r>
            <a:endParaRPr lang="en-US" sz="1200" dirty="0"/>
          </a:p>
        </p:txBody>
      </p:sp>
      <p:sp>
        <p:nvSpPr>
          <p:cNvPr id="41" name="Text 8"/>
          <p:cNvSpPr/>
          <p:nvPr/>
        </p:nvSpPr>
        <p:spPr>
          <a:xfrm>
            <a:off x="11306175" y="2847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42" name="Text 9"/>
          <p:cNvSpPr/>
          <p:nvPr/>
        </p:nvSpPr>
        <p:spPr>
          <a:xfrm>
            <a:off x="523875" y="3124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 to businesses for customer/contractor outreach</a:t>
            </a:r>
            <a:endParaRPr lang="en-US" sz="1200" dirty="0"/>
          </a:p>
        </p:txBody>
      </p:sp>
      <p:sp>
        <p:nvSpPr>
          <p:cNvPr id="43" name="Text 10"/>
          <p:cNvSpPr/>
          <p:nvPr/>
        </p:nvSpPr>
        <p:spPr>
          <a:xfrm>
            <a:off x="11306175" y="3228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44" name="Text 11"/>
          <p:cNvSpPr/>
          <p:nvPr/>
        </p:nvSpPr>
        <p:spPr>
          <a:xfrm>
            <a:off x="523875" y="3505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websites (new home page, update Acquirer)</a:t>
            </a:r>
            <a:endParaRPr lang="en-US" sz="900" dirty="0"/>
          </a:p>
        </p:txBody>
      </p:sp>
      <p:sp>
        <p:nvSpPr>
          <p:cNvPr id="45" name="Text 12"/>
          <p:cNvSpPr/>
          <p:nvPr/>
        </p:nvSpPr>
        <p:spPr>
          <a:xfrm>
            <a:off x="11312426" y="3609975"/>
            <a:ext cx="82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900" dirty="0"/>
          </a:p>
        </p:txBody>
      </p:sp>
      <p:sp>
        <p:nvSpPr>
          <p:cNvPr id="46" name="Text 13"/>
          <p:cNvSpPr/>
          <p:nvPr/>
        </p:nvSpPr>
        <p:spPr>
          <a:xfrm>
            <a:off x="523875" y="3886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Clarify roles, responsibilities, reporting structure</a:t>
            </a:r>
            <a:endParaRPr lang="en-US" sz="1200" dirty="0"/>
          </a:p>
        </p:txBody>
      </p:sp>
      <p:sp>
        <p:nvSpPr>
          <p:cNvPr id="47" name="Text 14"/>
          <p:cNvSpPr/>
          <p:nvPr/>
        </p:nvSpPr>
        <p:spPr>
          <a:xfrm>
            <a:off x="11312426" y="3990975"/>
            <a:ext cx="82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ADD8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900" dirty="0"/>
          </a:p>
        </p:txBody>
      </p:sp>
      <p:sp>
        <p:nvSpPr>
          <p:cNvPr id="48" name="Text 15"/>
          <p:cNvSpPr/>
          <p:nvPr/>
        </p:nvSpPr>
        <p:spPr>
          <a:xfrm>
            <a:off x="523875" y="4267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and assess status of all certificates</a:t>
            </a:r>
            <a:endParaRPr lang="en-US" sz="1200" dirty="0"/>
          </a:p>
        </p:txBody>
      </p:sp>
      <p:sp>
        <p:nvSpPr>
          <p:cNvPr id="49" name="Text 16"/>
          <p:cNvSpPr/>
          <p:nvPr/>
        </p:nvSpPr>
        <p:spPr>
          <a:xfrm>
            <a:off x="11306175" y="4371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50" name="Text 17"/>
          <p:cNvSpPr/>
          <p:nvPr/>
        </p:nvSpPr>
        <p:spPr>
          <a:xfrm>
            <a:off x="523875" y="4648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Notify respective Certification Bodies</a:t>
            </a:r>
            <a:endParaRPr lang="en-US" sz="1200" dirty="0"/>
          </a:p>
        </p:txBody>
      </p:sp>
      <p:sp>
        <p:nvSpPr>
          <p:cNvPr id="51" name="Text 18"/>
          <p:cNvSpPr/>
          <p:nvPr/>
        </p:nvSpPr>
        <p:spPr>
          <a:xfrm>
            <a:off x="11306175" y="4752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52" name="Text 19"/>
          <p:cNvSpPr/>
          <p:nvPr/>
        </p:nvSpPr>
        <p:spPr>
          <a:xfrm>
            <a:off x="523875" y="5029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90-day blanket coverage for certifications</a:t>
            </a:r>
            <a:endParaRPr lang="en-US" sz="1200" dirty="0"/>
          </a:p>
        </p:txBody>
      </p:sp>
      <p:sp>
        <p:nvSpPr>
          <p:cNvPr id="53" name="Text 20"/>
          <p:cNvSpPr/>
          <p:nvPr/>
        </p:nvSpPr>
        <p:spPr>
          <a:xfrm>
            <a:off x="11306175" y="5133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54" name="Text 21"/>
          <p:cNvSpPr/>
          <p:nvPr/>
        </p:nvSpPr>
        <p:spPr>
          <a:xfrm>
            <a:off x="523875" y="5410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Notify regulatory agencies and permit assignments</a:t>
            </a:r>
            <a:endParaRPr lang="en-US" sz="1200" dirty="0"/>
          </a:p>
        </p:txBody>
      </p:sp>
      <p:sp>
        <p:nvSpPr>
          <p:cNvPr id="55" name="Text 22"/>
          <p:cNvSpPr/>
          <p:nvPr/>
        </p:nvSpPr>
        <p:spPr>
          <a:xfrm>
            <a:off x="11306175" y="5514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56" name="Text 23"/>
          <p:cNvSpPr/>
          <p:nvPr/>
        </p:nvSpPr>
        <p:spPr>
          <a:xfrm>
            <a:off x="523875" y="5791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Ensure compliance systems function effectively</a:t>
            </a:r>
            <a:endParaRPr lang="en-US" sz="1200" dirty="0"/>
          </a:p>
        </p:txBody>
      </p:sp>
      <p:sp>
        <p:nvSpPr>
          <p:cNvPr id="57" name="Text 24"/>
          <p:cNvSpPr/>
          <p:nvPr/>
        </p:nvSpPr>
        <p:spPr>
          <a:xfrm>
            <a:off x="11306175" y="5895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58" name="Text 25"/>
          <p:cNvSpPr/>
          <p:nvPr/>
        </p:nvSpPr>
        <p:spPr>
          <a:xfrm>
            <a:off x="523875" y="6172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 existing permits</a:t>
            </a:r>
            <a:endParaRPr lang="en-US" sz="1200" dirty="0"/>
          </a:p>
        </p:txBody>
      </p:sp>
      <p:sp>
        <p:nvSpPr>
          <p:cNvPr id="59" name="Text 26"/>
          <p:cNvSpPr/>
          <p:nvPr/>
        </p:nvSpPr>
        <p:spPr>
          <a:xfrm>
            <a:off x="11306175" y="6276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60" name="Text 27"/>
          <p:cNvSpPr/>
          <p:nvPr/>
        </p:nvSpPr>
        <p:spPr>
          <a:xfrm>
            <a:off x="523875" y="655320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 out Day 1 Safety Plan</a:t>
            </a:r>
            <a:endParaRPr lang="en-US" sz="1200" dirty="0"/>
          </a:p>
        </p:txBody>
      </p:sp>
      <p:sp>
        <p:nvSpPr>
          <p:cNvPr id="61" name="Text 28"/>
          <p:cNvSpPr/>
          <p:nvPr/>
        </p:nvSpPr>
        <p:spPr>
          <a:xfrm>
            <a:off x="11306175" y="6657975"/>
            <a:ext cx="95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sp>
        <p:nvSpPr>
          <p:cNvPr id="62" name="Text 29"/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1" descr="preencoded.png">
            <a:extLst>
              <a:ext uri="{FF2B5EF4-FFF2-40B4-BE49-F238E27FC236}">
                <a16:creationId xmlns:a16="http://schemas.microsoft.com/office/drawing/2014/main" id="{2A3B56EC-82FC-D751-6CE7-58A921110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370"/>
            <a:ext cx="12192000" cy="6858000"/>
          </a:xfrm>
          <a:prstGeom prst="rect">
            <a:avLst/>
          </a:prstGeom>
        </p:spPr>
      </p:pic>
      <p:pic>
        <p:nvPicPr>
          <p:cNvPr id="56" name="Image 3" descr="preencoded.png">
            <a:extLst>
              <a:ext uri="{FF2B5EF4-FFF2-40B4-BE49-F238E27FC236}">
                <a16:creationId xmlns:a16="http://schemas.microsoft.com/office/drawing/2014/main" id="{4CCB5F83-3C96-7AF3-0F70-33CBFCC14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60360"/>
            <a:ext cx="10668000" cy="38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57" name="Image 4" descr="preencoded.png">
            <a:extLst>
              <a:ext uri="{FF2B5EF4-FFF2-40B4-BE49-F238E27FC236}">
                <a16:creationId xmlns:a16="http://schemas.microsoft.com/office/drawing/2014/main" id="{88E56BD7-4FC9-0546-12D4-D49D87364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360360"/>
            <a:ext cx="762000" cy="38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48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8401"/>
            <a:ext cx="12192000" cy="679065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17621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22193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31337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68668" y="3228975"/>
            <a:ext cx="235235" cy="23523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35909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40481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999" y="4505325"/>
            <a:ext cx="10763339" cy="4572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  <p:sp>
        <p:nvSpPr>
          <p:cNvPr id="35" name="Text 3"/>
          <p:cNvSpPr/>
          <p:nvPr/>
        </p:nvSpPr>
        <p:spPr>
          <a:xfrm>
            <a:off x="523875" y="17621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 integration Plan</a:t>
            </a:r>
            <a:endParaRPr lang="en-US" sz="1200" dirty="0"/>
          </a:p>
        </p:txBody>
      </p:sp>
      <p:sp>
        <p:nvSpPr>
          <p:cNvPr id="36" name="Text 4"/>
          <p:cNvSpPr/>
          <p:nvPr/>
        </p:nvSpPr>
        <p:spPr>
          <a:xfrm>
            <a:off x="10960507" y="185737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7" name="Text 5"/>
          <p:cNvSpPr/>
          <p:nvPr/>
        </p:nvSpPr>
        <p:spPr>
          <a:xfrm>
            <a:off x="523875" y="22193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Outreach Plan for Key External Stakeholders</a:t>
            </a:r>
            <a:endParaRPr lang="en-US" sz="1200" dirty="0"/>
          </a:p>
        </p:txBody>
      </p:sp>
      <p:sp>
        <p:nvSpPr>
          <p:cNvPr id="39" name="Text 7"/>
          <p:cNvSpPr/>
          <p:nvPr/>
        </p:nvSpPr>
        <p:spPr>
          <a:xfrm>
            <a:off x="523875" y="26765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Media relations plan</a:t>
            </a:r>
            <a:endParaRPr lang="en-US" sz="1200" dirty="0"/>
          </a:p>
        </p:txBody>
      </p:sp>
      <p:sp>
        <p:nvSpPr>
          <p:cNvPr id="41" name="Text 9"/>
          <p:cNvSpPr/>
          <p:nvPr/>
        </p:nvSpPr>
        <p:spPr>
          <a:xfrm>
            <a:off x="523875" y="31337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External websites redirect</a:t>
            </a:r>
            <a:endParaRPr lang="en-US" sz="1200" dirty="0"/>
          </a:p>
        </p:txBody>
      </p:sp>
      <p:sp>
        <p:nvSpPr>
          <p:cNvPr id="42" name="Text 10"/>
          <p:cNvSpPr/>
          <p:nvPr/>
        </p:nvSpPr>
        <p:spPr>
          <a:xfrm>
            <a:off x="11626918" y="3228975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200" dirty="0"/>
          </a:p>
        </p:txBody>
      </p:sp>
      <p:sp>
        <p:nvSpPr>
          <p:cNvPr id="43" name="Text 11"/>
          <p:cNvSpPr/>
          <p:nvPr/>
        </p:nvSpPr>
        <p:spPr>
          <a:xfrm>
            <a:off x="523875" y="35909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Clarify roles and reporting structure</a:t>
            </a:r>
            <a:endParaRPr lang="en-US" sz="1200" dirty="0"/>
          </a:p>
        </p:txBody>
      </p:sp>
      <p:sp>
        <p:nvSpPr>
          <p:cNvPr id="45" name="Text 13"/>
          <p:cNvSpPr/>
          <p:nvPr/>
        </p:nvSpPr>
        <p:spPr>
          <a:xfrm>
            <a:off x="523875" y="40481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Maintain existing permits</a:t>
            </a:r>
            <a:endParaRPr lang="en-US" sz="1200" dirty="0"/>
          </a:p>
        </p:txBody>
      </p:sp>
      <p:sp>
        <p:nvSpPr>
          <p:cNvPr id="47" name="Text 15"/>
          <p:cNvSpPr/>
          <p:nvPr/>
        </p:nvSpPr>
        <p:spPr>
          <a:xfrm>
            <a:off x="523875" y="4505325"/>
            <a:ext cx="890215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Roll out Day 1 Safety Plan</a:t>
            </a:r>
            <a:endParaRPr lang="en-US" sz="1200" dirty="0"/>
          </a:p>
        </p:txBody>
      </p:sp>
      <p:sp>
        <p:nvSpPr>
          <p:cNvPr id="50" name="Text 29">
            <a:extLst>
              <a:ext uri="{FF2B5EF4-FFF2-40B4-BE49-F238E27FC236}">
                <a16:creationId xmlns:a16="http://schemas.microsoft.com/office/drawing/2014/main" id="{EA70B82B-4104-6550-DEB8-B88E423D2B61}"/>
              </a:ext>
            </a:extLst>
          </p:cNvPr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5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C6E436-2967-04A1-7AA4-730FEBD17930}"/>
              </a:ext>
            </a:extLst>
          </p:cNvPr>
          <p:cNvSpPr/>
          <p:nvPr/>
        </p:nvSpPr>
        <p:spPr>
          <a:xfrm>
            <a:off x="-4018" y="205763"/>
            <a:ext cx="12192000" cy="80626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E199686-A538-1E3F-109E-6FE501B6F50D}"/>
              </a:ext>
            </a:extLst>
          </p:cNvPr>
          <p:cNvSpPr txBox="1"/>
          <p:nvPr/>
        </p:nvSpPr>
        <p:spPr>
          <a:xfrm>
            <a:off x="306050" y="351790"/>
            <a:ext cx="6979170" cy="517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 Mandatories – Corporate Services (2/2)</a:t>
            </a:r>
            <a:endParaRPr lang="en-US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AFE854-182C-3776-36ED-FB2DB7330AED}"/>
              </a:ext>
            </a:extLst>
          </p:cNvPr>
          <p:cNvCxnSpPr>
            <a:cxnSpLocks/>
          </p:cNvCxnSpPr>
          <p:nvPr/>
        </p:nvCxnSpPr>
        <p:spPr>
          <a:xfrm>
            <a:off x="71436" y="6872288"/>
            <a:ext cx="12013358" cy="0"/>
          </a:xfrm>
          <a:prstGeom prst="line">
            <a:avLst/>
          </a:prstGeom>
          <a:ln w="412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Holder 5">
            <a:extLst>
              <a:ext uri="{FF2B5EF4-FFF2-40B4-BE49-F238E27FC236}">
                <a16:creationId xmlns:a16="http://schemas.microsoft.com/office/drawing/2014/main" id="{A5D2227F-76D6-731C-253E-0E0F5CCA111F}"/>
              </a:ext>
            </a:extLst>
          </p:cNvPr>
          <p:cNvSpPr txBox="1">
            <a:spLocks/>
          </p:cNvSpPr>
          <p:nvPr/>
        </p:nvSpPr>
        <p:spPr>
          <a:xfrm>
            <a:off x="234222" y="6657975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6" descr="preencoded.png">
            <a:extLst>
              <a:ext uri="{FF2B5EF4-FFF2-40B4-BE49-F238E27FC236}">
                <a16:creationId xmlns:a16="http://schemas.microsoft.com/office/drawing/2014/main" id="{092CFFFF-151F-D146-A87B-2660BA8EB9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97086" y="1717548"/>
            <a:ext cx="762000" cy="525590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D15E18BA-FE18-65BC-857D-362E24FCEB5F}"/>
              </a:ext>
            </a:extLst>
          </p:cNvPr>
          <p:cNvSpPr/>
          <p:nvPr/>
        </p:nvSpPr>
        <p:spPr>
          <a:xfrm>
            <a:off x="11492007" y="1896416"/>
            <a:ext cx="348347" cy="187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59AFA8C6-3C3E-DA0D-7F01-6AAF4A99A8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3324" y="2198560"/>
            <a:ext cx="762000" cy="525590"/>
          </a:xfrm>
          <a:prstGeom prst="rect">
            <a:avLst/>
          </a:prstGeom>
        </p:spPr>
      </p:pic>
      <p:sp>
        <p:nvSpPr>
          <p:cNvPr id="22" name="Text 4">
            <a:extLst>
              <a:ext uri="{FF2B5EF4-FFF2-40B4-BE49-F238E27FC236}">
                <a16:creationId xmlns:a16="http://schemas.microsoft.com/office/drawing/2014/main" id="{F5D515F3-B9BF-E7D2-11D7-5D06CCE6D3A5}"/>
              </a:ext>
            </a:extLst>
          </p:cNvPr>
          <p:cNvSpPr/>
          <p:nvPr/>
        </p:nvSpPr>
        <p:spPr>
          <a:xfrm>
            <a:off x="11508246" y="2377428"/>
            <a:ext cx="348347" cy="187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pic>
        <p:nvPicPr>
          <p:cNvPr id="24" name="Image 6" descr="preencoded.png">
            <a:extLst>
              <a:ext uri="{FF2B5EF4-FFF2-40B4-BE49-F238E27FC236}">
                <a16:creationId xmlns:a16="http://schemas.microsoft.com/office/drawing/2014/main" id="{73578490-0985-80AD-C385-A043104892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5333" y="2651855"/>
            <a:ext cx="762000" cy="525590"/>
          </a:xfrm>
          <a:prstGeom prst="rect">
            <a:avLst/>
          </a:prstGeom>
        </p:spPr>
      </p:pic>
      <p:sp>
        <p:nvSpPr>
          <p:cNvPr id="29" name="Text 4">
            <a:extLst>
              <a:ext uri="{FF2B5EF4-FFF2-40B4-BE49-F238E27FC236}">
                <a16:creationId xmlns:a16="http://schemas.microsoft.com/office/drawing/2014/main" id="{8CD95B64-F241-30D7-D39D-781C537D4A89}"/>
              </a:ext>
            </a:extLst>
          </p:cNvPr>
          <p:cNvSpPr/>
          <p:nvPr/>
        </p:nvSpPr>
        <p:spPr>
          <a:xfrm>
            <a:off x="11510255" y="2830723"/>
            <a:ext cx="348347" cy="187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pic>
        <p:nvPicPr>
          <p:cNvPr id="49" name="Image 6" descr="preencoded.png">
            <a:extLst>
              <a:ext uri="{FF2B5EF4-FFF2-40B4-BE49-F238E27FC236}">
                <a16:creationId xmlns:a16="http://schemas.microsoft.com/office/drawing/2014/main" id="{88B53F93-5C27-CBEA-864F-732EC3A278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27566" y="4469883"/>
            <a:ext cx="762000" cy="525590"/>
          </a:xfrm>
          <a:prstGeom prst="rect">
            <a:avLst/>
          </a:prstGeom>
        </p:spPr>
      </p:pic>
      <p:sp>
        <p:nvSpPr>
          <p:cNvPr id="52" name="Text 4">
            <a:extLst>
              <a:ext uri="{FF2B5EF4-FFF2-40B4-BE49-F238E27FC236}">
                <a16:creationId xmlns:a16="http://schemas.microsoft.com/office/drawing/2014/main" id="{14275277-A131-B022-AD3B-041659A8AFC2}"/>
              </a:ext>
            </a:extLst>
          </p:cNvPr>
          <p:cNvSpPr/>
          <p:nvPr/>
        </p:nvSpPr>
        <p:spPr>
          <a:xfrm>
            <a:off x="11522487" y="4648751"/>
            <a:ext cx="348347" cy="187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pic>
        <p:nvPicPr>
          <p:cNvPr id="53" name="Image 6" descr="preencoded.png">
            <a:extLst>
              <a:ext uri="{FF2B5EF4-FFF2-40B4-BE49-F238E27FC236}">
                <a16:creationId xmlns:a16="http://schemas.microsoft.com/office/drawing/2014/main" id="{8649C198-D750-7C9C-0947-C32D618C0C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27566" y="4006595"/>
            <a:ext cx="762000" cy="525590"/>
          </a:xfrm>
          <a:prstGeom prst="rect">
            <a:avLst/>
          </a:prstGeom>
        </p:spPr>
      </p:pic>
      <p:sp>
        <p:nvSpPr>
          <p:cNvPr id="54" name="Text 4">
            <a:extLst>
              <a:ext uri="{FF2B5EF4-FFF2-40B4-BE49-F238E27FC236}">
                <a16:creationId xmlns:a16="http://schemas.microsoft.com/office/drawing/2014/main" id="{D1DE28A8-B495-A668-72F6-5013091C8AE8}"/>
              </a:ext>
            </a:extLst>
          </p:cNvPr>
          <p:cNvSpPr/>
          <p:nvPr/>
        </p:nvSpPr>
        <p:spPr>
          <a:xfrm>
            <a:off x="11522487" y="4185463"/>
            <a:ext cx="348347" cy="1870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00" b="1" dirty="0">
                <a:solidFill>
                  <a:srgbClr val="333333"/>
                </a:solidFill>
                <a:highlight>
                  <a:srgbClr val="D3D3D3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900" dirty="0"/>
          </a:p>
        </p:txBody>
      </p:sp>
      <p:pic>
        <p:nvPicPr>
          <p:cNvPr id="58" name="Image 18" descr="preencoded.png">
            <a:extLst>
              <a:ext uri="{FF2B5EF4-FFF2-40B4-BE49-F238E27FC236}">
                <a16:creationId xmlns:a16="http://schemas.microsoft.com/office/drawing/2014/main" id="{78F6A8D5-6E9D-13C6-900F-3192E89CEF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68669" y="3697034"/>
            <a:ext cx="235235" cy="235235"/>
          </a:xfrm>
          <a:prstGeom prst="rect">
            <a:avLst/>
          </a:prstGeom>
        </p:spPr>
      </p:pic>
      <p:sp>
        <p:nvSpPr>
          <p:cNvPr id="59" name="Text 10">
            <a:extLst>
              <a:ext uri="{FF2B5EF4-FFF2-40B4-BE49-F238E27FC236}">
                <a16:creationId xmlns:a16="http://schemas.microsoft.com/office/drawing/2014/main" id="{404DC591-B694-FAA8-BE01-848B6A214D22}"/>
              </a:ext>
            </a:extLst>
          </p:cNvPr>
          <p:cNvSpPr/>
          <p:nvPr/>
        </p:nvSpPr>
        <p:spPr>
          <a:xfrm>
            <a:off x="11626918" y="3697034"/>
            <a:ext cx="2667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3333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200" dirty="0"/>
          </a:p>
        </p:txBody>
      </p:sp>
      <p:pic>
        <p:nvPicPr>
          <p:cNvPr id="67" name="Image 3" descr="preencoded.png">
            <a:extLst>
              <a:ext uri="{FF2B5EF4-FFF2-40B4-BE49-F238E27FC236}">
                <a16:creationId xmlns:a16="http://schemas.microsoft.com/office/drawing/2014/main" id="{49F979F2-3AD1-C417-E2AD-B7D762DC6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30380"/>
            <a:ext cx="11678086" cy="381000"/>
          </a:xfrm>
          <a:prstGeom prst="rect">
            <a:avLst/>
          </a:prstGeom>
        </p:spPr>
      </p:pic>
      <p:pic>
        <p:nvPicPr>
          <p:cNvPr id="68" name="Image 4" descr="preencoded.png">
            <a:extLst>
              <a:ext uri="{FF2B5EF4-FFF2-40B4-BE49-F238E27FC236}">
                <a16:creationId xmlns:a16="http://schemas.microsoft.com/office/drawing/2014/main" id="{414BD778-F18A-925B-B523-695D93652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330380"/>
            <a:ext cx="381000" cy="381000"/>
          </a:xfrm>
          <a:prstGeom prst="rect">
            <a:avLst/>
          </a:prstGeom>
        </p:spPr>
      </p:pic>
      <p:sp>
        <p:nvSpPr>
          <p:cNvPr id="69" name="Text 1">
            <a:extLst>
              <a:ext uri="{FF2B5EF4-FFF2-40B4-BE49-F238E27FC236}">
                <a16:creationId xmlns:a16="http://schemas.microsoft.com/office/drawing/2014/main" id="{22CD528A-7833-2BF7-2888-25381772527B}"/>
              </a:ext>
            </a:extLst>
          </p:cNvPr>
          <p:cNvSpPr/>
          <p:nvPr/>
        </p:nvSpPr>
        <p:spPr>
          <a:xfrm>
            <a:off x="523875" y="1315390"/>
            <a:ext cx="103822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Initiative</a:t>
            </a:r>
            <a:endParaRPr lang="en-US" sz="1200" dirty="0"/>
          </a:p>
        </p:txBody>
      </p:sp>
      <p:sp>
        <p:nvSpPr>
          <p:cNvPr id="70" name="Text 2">
            <a:extLst>
              <a:ext uri="{FF2B5EF4-FFF2-40B4-BE49-F238E27FC236}">
                <a16:creationId xmlns:a16="http://schemas.microsoft.com/office/drawing/2014/main" id="{DB0B8327-FDE9-B573-726A-7871C3FDF4F8}"/>
              </a:ext>
            </a:extLst>
          </p:cNvPr>
          <p:cNvSpPr/>
          <p:nvPr/>
        </p:nvSpPr>
        <p:spPr>
          <a:xfrm>
            <a:off x="10906124" y="1330380"/>
            <a:ext cx="142156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1188A233-FB14-D8A7-EDCC-5B790F737656}"/>
              </a:ext>
            </a:extLst>
          </p:cNvPr>
          <p:cNvSpPr/>
          <p:nvPr/>
        </p:nvSpPr>
        <p:spPr>
          <a:xfrm>
            <a:off x="4707877" y="2472596"/>
            <a:ext cx="2869627" cy="490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 rtl="0"/>
            <a:r>
              <a:rPr lang="en-US" sz="4002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4002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12933-08B5-E175-ECA2-9556125F09E4}"/>
              </a:ext>
            </a:extLst>
          </p:cNvPr>
          <p:cNvSpPr/>
          <p:nvPr/>
        </p:nvSpPr>
        <p:spPr>
          <a:xfrm>
            <a:off x="3071423" y="4218425"/>
            <a:ext cx="3071269" cy="490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3D260-5522-F8F9-E172-983572EE3AD5}"/>
              </a:ext>
            </a:extLst>
          </p:cNvPr>
          <p:cNvSpPr/>
          <p:nvPr/>
        </p:nvSpPr>
        <p:spPr>
          <a:xfrm>
            <a:off x="6060306" y="4203915"/>
            <a:ext cx="3316315" cy="490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5F9D93C6-FB0E-0C03-ED05-6544858FD66F}"/>
              </a:ext>
            </a:extLst>
          </p:cNvPr>
          <p:cNvSpPr/>
          <p:nvPr/>
        </p:nvSpPr>
        <p:spPr>
          <a:xfrm>
            <a:off x="7310211" y="3376230"/>
            <a:ext cx="809716" cy="6715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09688" tIns="54829" rIns="109688" bIns="54829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12BF13F6-5941-BB50-8AC1-CAF4E152FCC4}"/>
              </a:ext>
            </a:extLst>
          </p:cNvPr>
          <p:cNvSpPr/>
          <p:nvPr/>
        </p:nvSpPr>
        <p:spPr>
          <a:xfrm>
            <a:off x="4262825" y="3390742"/>
            <a:ext cx="809716" cy="6715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09688" tIns="54829" rIns="109688" bIns="54829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Google Shape;167;p9" descr="Envelope outline">
            <a:extLst>
              <a:ext uri="{FF2B5EF4-FFF2-40B4-BE49-F238E27FC236}">
                <a16:creationId xmlns:a16="http://schemas.microsoft.com/office/drawing/2014/main" id="{65019A7D-3239-1AD3-FEBF-34B75139C2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32528" y="3507833"/>
            <a:ext cx="469812" cy="4786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9" name="Google Shape;169;p9" descr="@ outline">
            <a:extLst>
              <a:ext uri="{FF2B5EF4-FFF2-40B4-BE49-F238E27FC236}">
                <a16:creationId xmlns:a16="http://schemas.microsoft.com/office/drawing/2014/main" id="{32E3524B-48B4-9EF6-CBE3-E0CEC19FFD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3147" y="3456756"/>
            <a:ext cx="510455" cy="5355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AA3A618-F9D2-6AC1-1D54-6161FF7EB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16825" y="160338"/>
            <a:ext cx="2311972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6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002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15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39C281-8847-4B3A-8901-5E791F11D73C}"/>
              </a:ext>
            </a:extLst>
          </p:cNvPr>
          <p:cNvSpPr/>
          <p:nvPr/>
        </p:nvSpPr>
        <p:spPr>
          <a:xfrm>
            <a:off x="0" y="5448683"/>
            <a:ext cx="12192000" cy="1409317"/>
          </a:xfrm>
          <a:prstGeom prst="rect">
            <a:avLst/>
          </a:prstGeom>
          <a:solidFill>
            <a:srgbClr val="00B0F0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263A3-7FE5-2B17-9C27-49D386E6038A}"/>
              </a:ext>
            </a:extLst>
          </p:cNvPr>
          <p:cNvSpPr/>
          <p:nvPr/>
        </p:nvSpPr>
        <p:spPr>
          <a:xfrm>
            <a:off x="-9994" y="-1"/>
            <a:ext cx="12049594" cy="220743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7FC0EC4C-E4A3-AB58-D757-74CE4BE08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73" y="524173"/>
            <a:ext cx="6713257" cy="131683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32D741-7866-911A-D7A8-75DA8589D6E0}"/>
              </a:ext>
            </a:extLst>
          </p:cNvPr>
          <p:cNvSpPr/>
          <p:nvPr/>
        </p:nvSpPr>
        <p:spPr>
          <a:xfrm flipH="1">
            <a:off x="4471180" y="981799"/>
            <a:ext cx="120637" cy="457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ext 29">
            <a:extLst>
              <a:ext uri="{FF2B5EF4-FFF2-40B4-BE49-F238E27FC236}">
                <a16:creationId xmlns:a16="http://schemas.microsoft.com/office/drawing/2014/main" id="{CFCACCF1-8343-2723-7464-AD0336FC6B1F}"/>
              </a:ext>
            </a:extLst>
          </p:cNvPr>
          <p:cNvSpPr/>
          <p:nvPr/>
        </p:nvSpPr>
        <p:spPr>
          <a:xfrm>
            <a:off x="11662618" y="665797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37645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257675"/>
            <a:ext cx="11049000" cy="38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276725"/>
            <a:ext cx="2541240" cy="119241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7420" y="3084314"/>
            <a:ext cx="2541240" cy="119241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3340" y="4276725"/>
            <a:ext cx="2541240" cy="119241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79260" y="3084314"/>
            <a:ext cx="2541240" cy="1192411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Key Functions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470520" y="441960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IT &amp; Finance</a:t>
            </a:r>
            <a:endParaRPr lang="en-US" sz="1500" dirty="0"/>
          </a:p>
        </p:txBody>
      </p:sp>
      <p:sp>
        <p:nvSpPr>
          <p:cNvPr id="12" name="Text 2"/>
          <p:cNvSpPr/>
          <p:nvPr/>
        </p:nvSpPr>
        <p:spPr>
          <a:xfrm>
            <a:off x="714375" y="4695825"/>
            <a:ext cx="225549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Infrastructure, SAP, and Reporting readiness.</a:t>
            </a:r>
            <a:endParaRPr lang="en-US" sz="1200" dirty="0"/>
          </a:p>
        </p:txBody>
      </p:sp>
      <p:sp>
        <p:nvSpPr>
          <p:cNvPr id="13" name="Text 3"/>
          <p:cNvSpPr/>
          <p:nvPr/>
        </p:nvSpPr>
        <p:spPr>
          <a:xfrm>
            <a:off x="3192140" y="3227189"/>
            <a:ext cx="2971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HR, Comms, &amp; Legal</a:t>
            </a:r>
            <a:endParaRPr lang="en-US" sz="1500" dirty="0"/>
          </a:p>
        </p:txBody>
      </p:sp>
      <p:sp>
        <p:nvSpPr>
          <p:cNvPr id="14" name="Text 4"/>
          <p:cNvSpPr/>
          <p:nvPr/>
        </p:nvSpPr>
        <p:spPr>
          <a:xfrm>
            <a:off x="3550295" y="3503414"/>
            <a:ext cx="225549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Employee packets and contract assignments.</a:t>
            </a:r>
            <a:endParaRPr lang="en-US" sz="1200" dirty="0"/>
          </a:p>
        </p:txBody>
      </p:sp>
      <p:sp>
        <p:nvSpPr>
          <p:cNvPr id="15" name="Text 5"/>
          <p:cNvSpPr/>
          <p:nvPr/>
        </p:nvSpPr>
        <p:spPr>
          <a:xfrm>
            <a:off x="6370960" y="4419600"/>
            <a:ext cx="2286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Operations</a:t>
            </a:r>
            <a:endParaRPr lang="en-US" sz="1500" dirty="0"/>
          </a:p>
        </p:txBody>
      </p:sp>
      <p:sp>
        <p:nvSpPr>
          <p:cNvPr id="16" name="Text 6"/>
          <p:cNvSpPr/>
          <p:nvPr/>
        </p:nvSpPr>
        <p:spPr>
          <a:xfrm>
            <a:off x="6386215" y="4695825"/>
            <a:ext cx="225549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East/West structures and safety plans.</a:t>
            </a:r>
            <a:endParaRPr lang="en-US" sz="1200" dirty="0"/>
          </a:p>
        </p:txBody>
      </p:sp>
      <p:sp>
        <p:nvSpPr>
          <p:cNvPr id="17" name="Text 7"/>
          <p:cNvSpPr/>
          <p:nvPr/>
        </p:nvSpPr>
        <p:spPr>
          <a:xfrm>
            <a:off x="9222135" y="3227189"/>
            <a:ext cx="225549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Corporate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9222135" y="3503414"/>
            <a:ext cx="225549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External stakeholder outreach.</a:t>
            </a:r>
            <a:endParaRPr lang="en-US" sz="12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F66A3271-E3A7-DF84-F5D9-BFA0B7094DBF}"/>
              </a:ext>
            </a:extLst>
          </p:cNvPr>
          <p:cNvSpPr/>
          <p:nvPr/>
        </p:nvSpPr>
        <p:spPr>
          <a:xfrm>
            <a:off x="11662618" y="6829431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50" dirty="0"/>
          </a:p>
        </p:txBody>
      </p:sp>
      <p:sp>
        <p:nvSpPr>
          <p:cNvPr id="20" name="Holder 5">
            <a:extLst>
              <a:ext uri="{FF2B5EF4-FFF2-40B4-BE49-F238E27FC236}">
                <a16:creationId xmlns:a16="http://schemas.microsoft.com/office/drawing/2014/main" id="{466F994A-ACF0-7453-C15C-FE341402BB13}"/>
              </a:ext>
            </a:extLst>
          </p:cNvPr>
          <p:cNvSpPr txBox="1">
            <a:spLocks/>
          </p:cNvSpPr>
          <p:nvPr/>
        </p:nvSpPr>
        <p:spPr>
          <a:xfrm>
            <a:off x="234222" y="6829431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62000" y="762000"/>
            <a:ext cx="108585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IT Overall Status</a:t>
            </a:r>
            <a:endParaRPr lang="en-US" sz="3600" dirty="0"/>
          </a:p>
        </p:txBody>
      </p:sp>
      <p:sp>
        <p:nvSpPr>
          <p:cNvPr id="6" name="Text 1"/>
          <p:cNvSpPr/>
          <p:nvPr/>
        </p:nvSpPr>
        <p:spPr>
          <a:xfrm>
            <a:off x="571500" y="2771775"/>
            <a:ext cx="11049000" cy="1333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0500"/>
              </a:lnSpc>
              <a:buNone/>
            </a:pPr>
            <a:r>
              <a:rPr lang="en-US" sz="10500" b="1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100%</a:t>
            </a:r>
            <a:endParaRPr lang="en-US" sz="10500" dirty="0"/>
          </a:p>
        </p:txBody>
      </p:sp>
      <p:sp>
        <p:nvSpPr>
          <p:cNvPr id="7" name="Text 2"/>
          <p:cNvSpPr/>
          <p:nvPr/>
        </p:nvSpPr>
        <p:spPr>
          <a:xfrm>
            <a:off x="571500" y="4200525"/>
            <a:ext cx="11049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No Show-Stoppers Identified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2286000" y="4791075"/>
            <a:ext cx="7620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Infrastructure testing for SharePoint, Email, and Skype fully passed. Production migration and auto-attendant execution scheduled for final tests.</a:t>
            </a:r>
            <a:endParaRPr lang="en-US" sz="1500" dirty="0"/>
          </a:p>
        </p:txBody>
      </p:sp>
      <p:sp>
        <p:nvSpPr>
          <p:cNvPr id="9" name="Text 17">
            <a:extLst>
              <a:ext uri="{FF2B5EF4-FFF2-40B4-BE49-F238E27FC236}">
                <a16:creationId xmlns:a16="http://schemas.microsoft.com/office/drawing/2014/main" id="{785D48F0-4356-5806-5299-74E54E59FEF9}"/>
              </a:ext>
            </a:extLst>
          </p:cNvPr>
          <p:cNvSpPr/>
          <p:nvPr/>
        </p:nvSpPr>
        <p:spPr>
          <a:xfrm>
            <a:off x="11662618" y="6829431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50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B0D5D223-7172-4281-FCCE-29676F46097C}"/>
              </a:ext>
            </a:extLst>
          </p:cNvPr>
          <p:cNvSpPr txBox="1">
            <a:spLocks/>
          </p:cNvSpPr>
          <p:nvPr/>
        </p:nvSpPr>
        <p:spPr>
          <a:xfrm>
            <a:off x="234222" y="6829431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120205"/>
            <a:ext cx="11049000" cy="393189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310705"/>
            <a:ext cx="6711702" cy="80769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3702" y="2310705"/>
            <a:ext cx="3956298" cy="80769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118396"/>
            <a:ext cx="6711702" cy="685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3702" y="3118396"/>
            <a:ext cx="3956298" cy="685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804196"/>
            <a:ext cx="6711702" cy="685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3702" y="3804196"/>
            <a:ext cx="3956298" cy="685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489996"/>
            <a:ext cx="6711702" cy="685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73702" y="4489996"/>
            <a:ext cx="3956298" cy="6858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62000" y="762000"/>
            <a:ext cx="1276061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IT Initiatives (1/2)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952500" y="2310705"/>
            <a:ext cx="6330702" cy="807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100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Initiative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7664202" y="2310705"/>
            <a:ext cx="3575298" cy="807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100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Status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952500" y="3118396"/>
            <a:ext cx="704369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1 Operations &amp; SAP Interface</a:t>
            </a:r>
            <a:endParaRPr lang="en-US" sz="1500" dirty="0"/>
          </a:p>
        </p:txBody>
      </p:sp>
      <p:sp>
        <p:nvSpPr>
          <p:cNvPr id="18" name="Text 4"/>
          <p:cNvSpPr/>
          <p:nvPr/>
        </p:nvSpPr>
        <p:spPr>
          <a:xfrm>
            <a:off x="7664202" y="3346996"/>
            <a:ext cx="4267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 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952500" y="3804196"/>
            <a:ext cx="6684318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Email, Calendaring &amp; SharePoint</a:t>
            </a:r>
            <a:endParaRPr lang="en-US" sz="1500" dirty="0"/>
          </a:p>
        </p:txBody>
      </p:sp>
      <p:sp>
        <p:nvSpPr>
          <p:cNvPr id="20" name="Text 6"/>
          <p:cNvSpPr/>
          <p:nvPr/>
        </p:nvSpPr>
        <p:spPr>
          <a:xfrm>
            <a:off x="7664202" y="4032796"/>
            <a:ext cx="4267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</a:t>
            </a:r>
            <a:endParaRPr lang="en-US" sz="1500" dirty="0"/>
          </a:p>
        </p:txBody>
      </p:sp>
      <p:sp>
        <p:nvSpPr>
          <p:cNvPr id="21" name="Text 7"/>
          <p:cNvSpPr/>
          <p:nvPr/>
        </p:nvSpPr>
        <p:spPr>
          <a:xfrm>
            <a:off x="952500" y="4489996"/>
            <a:ext cx="7331188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Active Directory &amp; GAL Integration</a:t>
            </a:r>
            <a:endParaRPr lang="en-US" sz="1500" dirty="0"/>
          </a:p>
        </p:txBody>
      </p:sp>
      <p:sp>
        <p:nvSpPr>
          <p:cNvPr id="22" name="Text 8"/>
          <p:cNvSpPr/>
          <p:nvPr/>
        </p:nvSpPr>
        <p:spPr>
          <a:xfrm>
            <a:off x="7664202" y="4718596"/>
            <a:ext cx="4267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952500" y="5175796"/>
            <a:ext cx="6330702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File System Access &amp; IM Setup</a:t>
            </a:r>
            <a:endParaRPr lang="en-US" sz="1500" dirty="0"/>
          </a:p>
        </p:txBody>
      </p:sp>
      <p:sp>
        <p:nvSpPr>
          <p:cNvPr id="24" name="Text 10"/>
          <p:cNvSpPr/>
          <p:nvPr/>
        </p:nvSpPr>
        <p:spPr>
          <a:xfrm>
            <a:off x="7664202" y="5404396"/>
            <a:ext cx="4267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 </a:t>
            </a:r>
            <a:endParaRPr lang="en-US" sz="1500" dirty="0"/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5DAC25F5-5816-8F34-EBCA-480011016370}"/>
              </a:ext>
            </a:extLst>
          </p:cNvPr>
          <p:cNvSpPr/>
          <p:nvPr/>
        </p:nvSpPr>
        <p:spPr>
          <a:xfrm>
            <a:off x="11662618" y="6829430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50" dirty="0"/>
          </a:p>
        </p:txBody>
      </p:sp>
      <p:sp>
        <p:nvSpPr>
          <p:cNvPr id="26" name="Holder 5">
            <a:extLst>
              <a:ext uri="{FF2B5EF4-FFF2-40B4-BE49-F238E27FC236}">
                <a16:creationId xmlns:a16="http://schemas.microsoft.com/office/drawing/2014/main" id="{8613CD11-7187-C0C3-7862-0438C853B085}"/>
              </a:ext>
            </a:extLst>
          </p:cNvPr>
          <p:cNvSpPr txBox="1">
            <a:spLocks/>
          </p:cNvSpPr>
          <p:nvPr/>
        </p:nvSpPr>
        <p:spPr>
          <a:xfrm>
            <a:off x="234222" y="6829430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9AC17346-B0D2-317F-5FB0-ED72505C9113}"/>
              </a:ext>
            </a:extLst>
          </p:cNvPr>
          <p:cNvSpPr/>
          <p:nvPr/>
        </p:nvSpPr>
        <p:spPr>
          <a:xfrm>
            <a:off x="7648545" y="1523999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 = To be executed Day 1 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1924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924175"/>
            <a:ext cx="5286375" cy="2324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125" y="2924175"/>
            <a:ext cx="5286375" cy="23241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762000"/>
            <a:ext cx="1276061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IT Initiatives (2/2)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952500" y="3305175"/>
            <a:ext cx="768096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Access &amp; Connectivity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952500" y="3810000"/>
            <a:ext cx="4524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Testing application access (SAP, Lawson) and wireless/network integration across both company sites are complete.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6715125" y="3305175"/>
            <a:ext cx="658368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Strategy &amp; Support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715125" y="3810000"/>
            <a:ext cx="452437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IT Integration Roadmap, vendor contract analysis, and onsite L1/L2 support plans are finalized for Day 1.</a:t>
            </a:r>
            <a:endParaRPr lang="en-US" sz="1500" dirty="0"/>
          </a:p>
        </p:txBody>
      </p:sp>
      <p:sp>
        <p:nvSpPr>
          <p:cNvPr id="12" name="Text 17">
            <a:extLst>
              <a:ext uri="{FF2B5EF4-FFF2-40B4-BE49-F238E27FC236}">
                <a16:creationId xmlns:a16="http://schemas.microsoft.com/office/drawing/2014/main" id="{A337593F-A434-98F9-A7FC-E3CA797B066B}"/>
              </a:ext>
            </a:extLst>
          </p:cNvPr>
          <p:cNvSpPr/>
          <p:nvPr/>
        </p:nvSpPr>
        <p:spPr>
          <a:xfrm>
            <a:off x="11662618" y="6800853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cs typeface="Arial" pitchFamily="34" charset="-120"/>
              </a:rPr>
              <a:t>4</a:t>
            </a:r>
            <a:endParaRPr lang="en-US" sz="1050" dirty="0"/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8A543688-988B-C574-7B4C-CD971017551B}"/>
              </a:ext>
            </a:extLst>
          </p:cNvPr>
          <p:cNvSpPr txBox="1">
            <a:spLocks/>
          </p:cNvSpPr>
          <p:nvPr/>
        </p:nvSpPr>
        <p:spPr>
          <a:xfrm>
            <a:off x="234222" y="6800853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0" y="2857500"/>
            <a:ext cx="8572500" cy="990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0" y="3238500"/>
            <a:ext cx="200025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9750" y="4086225"/>
            <a:ext cx="8572500" cy="99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0" y="4467225"/>
            <a:ext cx="228600" cy="2286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762000" y="762000"/>
            <a:ext cx="14018698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Finance Initiatives Status</a:t>
            </a:r>
            <a:endParaRPr lang="en-US" sz="3600" dirty="0"/>
          </a:p>
        </p:txBody>
      </p:sp>
      <p:sp>
        <p:nvSpPr>
          <p:cNvPr id="10" name="Text 1"/>
          <p:cNvSpPr/>
          <p:nvPr/>
        </p:nvSpPr>
        <p:spPr>
          <a:xfrm>
            <a:off x="2381250" y="2857500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Reporting &amp; Tax</a:t>
            </a: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Leaders named, accounting policies conformed, and legal entity structure finalized.</a:t>
            </a:r>
            <a:endParaRPr lang="en-US" sz="1500" dirty="0"/>
          </a:p>
        </p:txBody>
      </p:sp>
      <p:sp>
        <p:nvSpPr>
          <p:cNvPr id="11" name="Text 2"/>
          <p:cNvSpPr/>
          <p:nvPr/>
        </p:nvSpPr>
        <p:spPr>
          <a:xfrm>
            <a:off x="2381250" y="4086225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Treasury &amp; Settlement</a:t>
            </a: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Debt consolidation complete; lockbox changes and loan paydowns pending Day 1 execution.</a:t>
            </a:r>
            <a:endParaRPr lang="en-US" sz="1500" dirty="0"/>
          </a:p>
        </p:txBody>
      </p:sp>
      <p:sp>
        <p:nvSpPr>
          <p:cNvPr id="12" name="Text 17">
            <a:extLst>
              <a:ext uri="{FF2B5EF4-FFF2-40B4-BE49-F238E27FC236}">
                <a16:creationId xmlns:a16="http://schemas.microsoft.com/office/drawing/2014/main" id="{9CF81A12-7D4E-54A4-B195-BC5B7FFA248B}"/>
              </a:ext>
            </a:extLst>
          </p:cNvPr>
          <p:cNvSpPr/>
          <p:nvPr/>
        </p:nvSpPr>
        <p:spPr>
          <a:xfrm>
            <a:off x="11662618" y="6800855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50" dirty="0"/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45666FA7-935D-6A4A-2107-AEFCA5DAFE06}"/>
              </a:ext>
            </a:extLst>
          </p:cNvPr>
          <p:cNvSpPr txBox="1">
            <a:spLocks/>
          </p:cNvSpPr>
          <p:nvPr/>
        </p:nvSpPr>
        <p:spPr>
          <a:xfrm>
            <a:off x="234222" y="6800855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543175"/>
            <a:ext cx="3429000" cy="3086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5000" y="2828925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7400" y="2981325"/>
            <a:ext cx="4572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1500" y="2543175"/>
            <a:ext cx="3429000" cy="3086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2828925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7400" y="2981325"/>
            <a:ext cx="4572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1500" y="2543175"/>
            <a:ext cx="3429000" cy="3086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5000" y="2828925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77400" y="2981325"/>
            <a:ext cx="457200" cy="4572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62000" y="762000"/>
            <a:ext cx="11861975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Communications &amp; Legal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1371600" y="3781425"/>
            <a:ext cx="1828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Comms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857250" y="4286250"/>
            <a:ext cx="28575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Welcome packets, gifts, and signage shipped. CEO road trip planned.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5181600" y="3781425"/>
            <a:ext cx="1828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Legal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667250" y="4286250"/>
            <a:ext cx="28575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DOAs ready, CIC notifications sent, and contract assignments complete.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8808646" y="3781425"/>
            <a:ext cx="219456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64748B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Safety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477250" y="4286250"/>
            <a:ext cx="28575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1 safety plan and approach for all employees finalized.</a:t>
            </a:r>
            <a:endParaRPr lang="en-US" sz="15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5E06041D-E5E5-295C-53F8-908466A77C4E}"/>
              </a:ext>
            </a:extLst>
          </p:cNvPr>
          <p:cNvSpPr/>
          <p:nvPr/>
        </p:nvSpPr>
        <p:spPr>
          <a:xfrm>
            <a:off x="11662618" y="6815143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/>
              <a:t>6</a:t>
            </a:r>
          </a:p>
        </p:txBody>
      </p:sp>
      <p:sp>
        <p:nvSpPr>
          <p:cNvPr id="22" name="Holder 5">
            <a:extLst>
              <a:ext uri="{FF2B5EF4-FFF2-40B4-BE49-F238E27FC236}">
                <a16:creationId xmlns:a16="http://schemas.microsoft.com/office/drawing/2014/main" id="{9D40A77A-E69B-A027-FAB4-9C34DC553E9B}"/>
              </a:ext>
            </a:extLst>
          </p:cNvPr>
          <p:cNvSpPr txBox="1">
            <a:spLocks/>
          </p:cNvSpPr>
          <p:nvPr/>
        </p:nvSpPr>
        <p:spPr>
          <a:xfrm>
            <a:off x="234222" y="6815143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112"/>
            <a:ext cx="12192000" cy="6940004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120205"/>
            <a:ext cx="11049000" cy="393189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115" y="2237408"/>
            <a:ext cx="7941915" cy="80769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3915" y="2310705"/>
            <a:ext cx="2726085" cy="80769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118396"/>
            <a:ext cx="7941915" cy="685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3915" y="3118396"/>
            <a:ext cx="2726085" cy="685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804196"/>
            <a:ext cx="7941915" cy="685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3915" y="3804196"/>
            <a:ext cx="2726085" cy="685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489996"/>
            <a:ext cx="7941915" cy="685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03915" y="4489996"/>
            <a:ext cx="2726085" cy="6858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62000" y="762000"/>
            <a:ext cx="11322794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HR Initiatives Status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952500" y="2310705"/>
            <a:ext cx="7560915" cy="807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100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HR Initiative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8894415" y="2310705"/>
            <a:ext cx="2345085" cy="8076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360"/>
              </a:lnSpc>
              <a:buNone/>
            </a:pPr>
            <a:r>
              <a:rPr lang="en-US" sz="2100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Status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952500" y="3118396"/>
            <a:ext cx="756091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Benefits &amp; Pension Plan Amendments</a:t>
            </a:r>
            <a:endParaRPr lang="en-US" sz="1500" dirty="0"/>
          </a:p>
        </p:txBody>
      </p:sp>
      <p:sp>
        <p:nvSpPr>
          <p:cNvPr id="18" name="Text 4"/>
          <p:cNvSpPr/>
          <p:nvPr/>
        </p:nvSpPr>
        <p:spPr>
          <a:xfrm>
            <a:off x="8894415" y="3346996"/>
            <a:ext cx="1828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Complete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952500" y="3804196"/>
            <a:ext cx="756091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Retention Plan &amp; Placement Process</a:t>
            </a:r>
            <a:endParaRPr lang="en-US" sz="1500" dirty="0"/>
          </a:p>
        </p:txBody>
      </p:sp>
      <p:sp>
        <p:nvSpPr>
          <p:cNvPr id="20" name="Text 6"/>
          <p:cNvSpPr/>
          <p:nvPr/>
        </p:nvSpPr>
        <p:spPr>
          <a:xfrm>
            <a:off x="8894415" y="4032796"/>
            <a:ext cx="1828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Complete</a:t>
            </a:r>
            <a:endParaRPr lang="en-US" sz="1500" dirty="0"/>
          </a:p>
        </p:txBody>
      </p:sp>
      <p:sp>
        <p:nvSpPr>
          <p:cNvPr id="21" name="Text 7"/>
          <p:cNvSpPr/>
          <p:nvPr/>
        </p:nvSpPr>
        <p:spPr>
          <a:xfrm>
            <a:off x="952500" y="4489996"/>
            <a:ext cx="761716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Stock/Equity Conversion &amp; Severance</a:t>
            </a:r>
            <a:endParaRPr lang="en-US" sz="1500" dirty="0"/>
          </a:p>
        </p:txBody>
      </p:sp>
      <p:sp>
        <p:nvSpPr>
          <p:cNvPr id="22" name="Text 8"/>
          <p:cNvSpPr/>
          <p:nvPr/>
        </p:nvSpPr>
        <p:spPr>
          <a:xfrm>
            <a:off x="8894415" y="4718596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952500" y="5175796"/>
            <a:ext cx="756091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Careers Web Page Linking</a:t>
            </a:r>
            <a:endParaRPr lang="en-US" sz="1500" dirty="0"/>
          </a:p>
        </p:txBody>
      </p:sp>
      <p:sp>
        <p:nvSpPr>
          <p:cNvPr id="24" name="Text 10"/>
          <p:cNvSpPr/>
          <p:nvPr/>
        </p:nvSpPr>
        <p:spPr>
          <a:xfrm>
            <a:off x="8894415" y="5404396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</a:t>
            </a:r>
            <a:endParaRPr lang="en-US" sz="1500" dirty="0"/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6E386AE6-1D8C-984F-C580-0C45FF13B25C}"/>
              </a:ext>
            </a:extLst>
          </p:cNvPr>
          <p:cNvSpPr/>
          <p:nvPr/>
        </p:nvSpPr>
        <p:spPr>
          <a:xfrm>
            <a:off x="8894415" y="1523999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 = To be executed Day 1 </a:t>
            </a:r>
            <a:endParaRPr lang="en-US" sz="1500" dirty="0"/>
          </a:p>
        </p:txBody>
      </p:sp>
      <p:sp>
        <p:nvSpPr>
          <p:cNvPr id="30" name="Text 17">
            <a:extLst>
              <a:ext uri="{FF2B5EF4-FFF2-40B4-BE49-F238E27FC236}">
                <a16:creationId xmlns:a16="http://schemas.microsoft.com/office/drawing/2014/main" id="{72C2A326-6C78-A7FD-CA4D-370D518FE2D6}"/>
              </a:ext>
            </a:extLst>
          </p:cNvPr>
          <p:cNvSpPr/>
          <p:nvPr/>
        </p:nvSpPr>
        <p:spPr>
          <a:xfrm>
            <a:off x="11662618" y="6858000"/>
            <a:ext cx="533400" cy="1857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50" dirty="0"/>
          </a:p>
        </p:txBody>
      </p:sp>
      <p:sp>
        <p:nvSpPr>
          <p:cNvPr id="31" name="Holder 5">
            <a:extLst>
              <a:ext uri="{FF2B5EF4-FFF2-40B4-BE49-F238E27FC236}">
                <a16:creationId xmlns:a16="http://schemas.microsoft.com/office/drawing/2014/main" id="{B5DE1614-2793-883F-F7CB-DE984F94ED99}"/>
              </a:ext>
            </a:extLst>
          </p:cNvPr>
          <p:cNvSpPr txBox="1">
            <a:spLocks/>
          </p:cNvSpPr>
          <p:nvPr/>
        </p:nvSpPr>
        <p:spPr>
          <a:xfrm>
            <a:off x="234222" y="6843716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924175"/>
            <a:ext cx="5286375" cy="2324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125" y="2924175"/>
            <a:ext cx="5286375" cy="23241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0F172A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Operations (East &amp; West)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952500" y="3305175"/>
            <a:ext cx="54864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East Operations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952500" y="3810000"/>
            <a:ext cx="4524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Org structure, customer/vendor comms, and safety practices are 100% complete. DOA communicated to managers.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6715125" y="3305175"/>
            <a:ext cx="54864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0EA5E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West Operations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715125" y="3810000"/>
            <a:ext cx="4524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7556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Finalizing management staff and HR transition. Customer communication and signage plans ready for execution.</a:t>
            </a:r>
            <a:endParaRPr lang="en-US" sz="1500" dirty="0"/>
          </a:p>
        </p:txBody>
      </p:sp>
      <p:sp>
        <p:nvSpPr>
          <p:cNvPr id="13" name="Text 17">
            <a:extLst>
              <a:ext uri="{FF2B5EF4-FFF2-40B4-BE49-F238E27FC236}">
                <a16:creationId xmlns:a16="http://schemas.microsoft.com/office/drawing/2014/main" id="{07220FB1-B7AA-B13B-6ABE-0E97BD0166DC}"/>
              </a:ext>
            </a:extLst>
          </p:cNvPr>
          <p:cNvSpPr/>
          <p:nvPr/>
        </p:nvSpPr>
        <p:spPr>
          <a:xfrm>
            <a:off x="11662618" y="6815141"/>
            <a:ext cx="533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cs typeface="Arial" pitchFamily="34" charset="-120"/>
              </a:rPr>
              <a:t>8</a:t>
            </a:r>
            <a:endParaRPr lang="en-US" sz="1050" dirty="0"/>
          </a:p>
        </p:txBody>
      </p:sp>
      <p:sp>
        <p:nvSpPr>
          <p:cNvPr id="14" name="Holder 5">
            <a:extLst>
              <a:ext uri="{FF2B5EF4-FFF2-40B4-BE49-F238E27FC236}">
                <a16:creationId xmlns:a16="http://schemas.microsoft.com/office/drawing/2014/main" id="{76DD6F10-810B-D5A7-5497-A14CF3C27774}"/>
              </a:ext>
            </a:extLst>
          </p:cNvPr>
          <p:cNvSpPr txBox="1">
            <a:spLocks/>
          </p:cNvSpPr>
          <p:nvPr/>
        </p:nvSpPr>
        <p:spPr>
          <a:xfrm>
            <a:off x="234222" y="6815141"/>
            <a:ext cx="45215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© 100-Day Advisors    MandAPlaybook.com</a:t>
            </a:r>
            <a:endParaRPr lang="en-US" sz="10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849</Words>
  <Application>Microsoft Macintosh PowerPoint</Application>
  <PresentationFormat>Widescreen</PresentationFormat>
  <Paragraphs>208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Century Gothic</vt:lpstr>
      <vt:lpstr>Segoe UI</vt:lpstr>
      <vt:lpstr>Urbanist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8</cp:revision>
  <dcterms:created xsi:type="dcterms:W3CDTF">2026-03-14T19:02:12Z</dcterms:created>
  <dcterms:modified xsi:type="dcterms:W3CDTF">2026-06-18T03:15:36Z</dcterms:modified>
</cp:coreProperties>
</file>